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0"/>
  </p:notesMasterIdLst>
  <p:sldIdLst>
    <p:sldId id="375" r:id="rId3"/>
    <p:sldId id="430" r:id="rId4"/>
    <p:sldId id="438" r:id="rId5"/>
    <p:sldId id="412" r:id="rId6"/>
    <p:sldId id="453" r:id="rId7"/>
    <p:sldId id="445" r:id="rId8"/>
    <p:sldId id="376" r:id="rId9"/>
    <p:sldId id="439" r:id="rId10"/>
    <p:sldId id="377" r:id="rId11"/>
    <p:sldId id="415" r:id="rId12"/>
    <p:sldId id="256" r:id="rId13"/>
    <p:sldId id="446" r:id="rId14"/>
    <p:sldId id="378" r:id="rId15"/>
    <p:sldId id="379" r:id="rId16"/>
    <p:sldId id="380" r:id="rId17"/>
    <p:sldId id="381" r:id="rId18"/>
    <p:sldId id="382" r:id="rId19"/>
    <p:sldId id="447" r:id="rId20"/>
    <p:sldId id="384" r:id="rId21"/>
    <p:sldId id="386" r:id="rId22"/>
    <p:sldId id="440" r:id="rId23"/>
    <p:sldId id="387" r:id="rId24"/>
    <p:sldId id="388" r:id="rId25"/>
    <p:sldId id="393" r:id="rId26"/>
    <p:sldId id="452" r:id="rId27"/>
    <p:sldId id="448" r:id="rId28"/>
    <p:sldId id="414" r:id="rId29"/>
    <p:sldId id="258" r:id="rId30"/>
    <p:sldId id="394" r:id="rId31"/>
    <p:sldId id="260" r:id="rId32"/>
    <p:sldId id="389" r:id="rId33"/>
    <p:sldId id="259" r:id="rId34"/>
    <p:sldId id="449" r:id="rId35"/>
    <p:sldId id="338" r:id="rId36"/>
    <p:sldId id="395" r:id="rId37"/>
    <p:sldId id="400" r:id="rId38"/>
    <p:sldId id="392" r:id="rId39"/>
    <p:sldId id="391" r:id="rId40"/>
    <p:sldId id="261" r:id="rId41"/>
    <p:sldId id="398" r:id="rId42"/>
    <p:sldId id="399" r:id="rId43"/>
    <p:sldId id="450" r:id="rId44"/>
    <p:sldId id="390" r:id="rId45"/>
    <p:sldId id="403" r:id="rId46"/>
    <p:sldId id="405" r:id="rId47"/>
    <p:sldId id="406" r:id="rId48"/>
    <p:sldId id="407" r:id="rId49"/>
    <p:sldId id="408" r:id="rId50"/>
    <p:sldId id="409" r:id="rId51"/>
    <p:sldId id="411" r:id="rId52"/>
    <p:sldId id="419" r:id="rId53"/>
    <p:sldId id="451" r:id="rId54"/>
    <p:sldId id="401" r:id="rId55"/>
    <p:sldId id="396" r:id="rId56"/>
    <p:sldId id="443" r:id="rId57"/>
    <p:sldId id="444" r:id="rId58"/>
    <p:sldId id="442" r:id="rId59"/>
    <p:sldId id="441" r:id="rId60"/>
    <p:sldId id="402" r:id="rId61"/>
    <p:sldId id="416" r:id="rId62"/>
    <p:sldId id="397" r:id="rId63"/>
    <p:sldId id="420" r:id="rId64"/>
    <p:sldId id="418" r:id="rId65"/>
    <p:sldId id="421" r:id="rId66"/>
    <p:sldId id="435" r:id="rId67"/>
    <p:sldId id="436" r:id="rId68"/>
    <p:sldId id="437" r:id="rId69"/>
    <p:sldId id="432" r:id="rId70"/>
    <p:sldId id="434" r:id="rId71"/>
    <p:sldId id="433" r:id="rId72"/>
    <p:sldId id="422" r:id="rId73"/>
    <p:sldId id="423" r:id="rId74"/>
    <p:sldId id="429" r:id="rId75"/>
    <p:sldId id="431" r:id="rId76"/>
    <p:sldId id="426" r:id="rId77"/>
    <p:sldId id="427" r:id="rId78"/>
    <p:sldId id="42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76" d="100"/>
          <a:sy n="76" d="100"/>
        </p:scale>
        <p:origin x="21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39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5/17/2023</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5/17/2023</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5/17/2023</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JP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Introduction to Game Theory for GAN Training</a:t>
            </a:r>
          </a:p>
        </p:txBody>
      </p:sp>
    </p:spTree>
    <p:extLst>
      <p:ext uri="{BB962C8B-B14F-4D97-AF65-F5344CB8AC3E}">
        <p14:creationId xmlns:p14="http://schemas.microsoft.com/office/powerpoint/2010/main" val="9713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660311"/>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a:t>
                </a:r>
                <a:r>
                  <a:rPr lang="en-US" b="1" dirty="0"/>
                  <a:t>zero sum game</a:t>
                </a:r>
                <a:r>
                  <a:rPr lang="en-US" dirty="0"/>
                  <a:t>:</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660311"/>
              </a:xfrm>
              <a:blipFill>
                <a:blip r:embed="rId2"/>
                <a:stretch>
                  <a:fillRect l="-1043" t="-1615"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Model using Game Theory</a:t>
            </a:r>
          </a:p>
        </p:txBody>
      </p:sp>
    </p:spTree>
    <p:extLst>
      <p:ext uri="{BB962C8B-B14F-4D97-AF65-F5344CB8AC3E}">
        <p14:creationId xmlns:p14="http://schemas.microsoft.com/office/powerpoint/2010/main" val="344357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a </a:t>
                </a:r>
                <a:r>
                  <a:rPr lang="en-US" b="1" dirty="0"/>
                  <a:t>value function </a:t>
                </a:r>
                <a:r>
                  <a:rPr lang="en-US" dirty="0"/>
                  <a:t>with </a:t>
                </a:r>
                <a:r>
                  <a:rPr lang="en-US" b="1" dirty="0"/>
                  <a:t>parameter vectors </a:t>
                </a:r>
                <a:r>
                  <a:rPr lang="en-US" dirty="0"/>
                  <a:t>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pPr lvl="1"/>
                <a:r>
                  <a:rPr lang="en-US" dirty="0"/>
                  <a:t>Minimizing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generator is optimally creating fake images that fool the discriminator   </a:t>
                </a:r>
              </a:p>
              <a:p>
                <a:pPr lvl="1"/>
                <a:r>
                  <a:rPr lang="en-US" dirty="0"/>
                  <a:t>Maximizing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discriminator is optimally capable of detecting fake images   </a:t>
                </a:r>
              </a:p>
              <a:p>
                <a:pPr lvl="1"/>
                <a:r>
                  <a:rPr lang="en-US" dirty="0"/>
                  <a:t>At equilibrium the game between the generator and discriminator is </a:t>
                </a:r>
                <a:r>
                  <a:rPr lang="en-US" b="1" dirty="0"/>
                  <a:t>deadlocked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1109" t="-1743" r="-1441"/>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this relationships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equation?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regression model</a:t>
            </a:r>
          </a:p>
          <a:p>
            <a:pPr lvl="1"/>
            <a:r>
              <a:rPr lang="en-US" dirty="0"/>
              <a:t>Large value for fake image  </a:t>
            </a:r>
          </a:p>
          <a:p>
            <a:pPr lvl="1"/>
            <a:r>
              <a:rPr lang="en-US" dirty="0"/>
              <a:t>0 for real image </a:t>
            </a:r>
          </a:p>
          <a:p>
            <a:r>
              <a:rPr lang="en-US" dirty="0"/>
              <a:t>Generator uses discriminator to compute loss function </a:t>
            </a:r>
          </a:p>
          <a:p>
            <a:r>
              <a:rPr lang="en-US" dirty="0"/>
              <a:t>Complete algorithm alternates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𝐷</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𝐷</m:t>
                                  </m:r>
                                </m:sub>
                              </m:sSub>
                            </m:sub>
                          </m:s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𝑥</m:t>
                          </m:r>
                        </m:e>
                      </m:func>
                      <m:r>
                        <a:rPr lang="en-US" sz="2400" b="1" i="0" smtClean="0">
                          <a:solidFill>
                            <a:schemeClr val="tx1"/>
                          </a:solidFill>
                          <a:latin typeface="Cambria Math" panose="02040503050406030204" pitchFamily="18" charset="0"/>
                          <a:ea typeface="Cambria Math" panose="02040503050406030204" pitchFamily="18" charset="0"/>
                        </a:rPr>
                        <m:t>), </m:t>
                      </m:r>
                    </m:oMath>
                  </m:oMathPara>
                </a14:m>
                <a:endParaRPr lang="en-US" sz="2400" b="1" i="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ea typeface="Cambria Math" panose="02040503050406030204" pitchFamily="18" charset="0"/>
                        </a:rPr>
                        <m:t>𝐱</m:t>
                      </m:r>
                      <m:r>
                        <a:rPr lang="en-US" sz="2400" b="1" i="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𝑹</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𝑮</m:t>
                              </m:r>
                            </m:sub>
                          </m:sSub>
                        </m:e>
                      </m:d>
                    </m:oMath>
                  </m:oMathPara>
                </a14:m>
                <a:endParaRPr lang="en-US" sz="2400" b="1" dirty="0">
                  <a:solidFill>
                    <a:schemeClr val="tx1"/>
                  </a:solidFill>
                </a:endParaRPr>
              </a:p>
            </p:txBody>
          </p:sp>
        </mc:Choice>
        <mc:Fallback xmlns="">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𝐺</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sub>
                      </m:sSub>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𝑧</m:t>
                          </m:r>
                        </m:e>
                      </m:d>
                    </m:oMath>
                  </m:oMathPara>
                </a14:m>
                <a:endParaRPr lang="en-US" sz="2400" b="1" dirty="0">
                  <a:solidFill>
                    <a:schemeClr val="tx1"/>
                  </a:solidFill>
                </a:endParaRPr>
              </a:p>
            </p:txBody>
          </p:sp>
        </mc:Choice>
        <mc:Fallback xmlns="">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 z</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43B807-E7CC-E28D-CAEE-C6D1DA49AC70}"/>
                  </a:ext>
                </a:extLst>
              </p:cNvPr>
              <p:cNvSpPr txBox="1"/>
              <p:nvPr/>
            </p:nvSpPr>
            <p:spPr>
              <a:xfrm>
                <a:off x="7107408" y="3666383"/>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6" name="TextBox 5">
                <a:extLst>
                  <a:ext uri="{FF2B5EF4-FFF2-40B4-BE49-F238E27FC236}">
                    <a16:creationId xmlns:a16="http://schemas.microsoft.com/office/drawing/2014/main" id="{7A43B807-E7CC-E28D-CAEE-C6D1DA49AC70}"/>
                  </a:ext>
                </a:extLst>
              </p:cNvPr>
              <p:cNvSpPr txBox="1">
                <a:spLocks noRot="1" noChangeAspect="1" noMove="1" noResize="1" noEditPoints="1" noAdjustHandles="1" noChangeArrowheads="1" noChangeShapeType="1" noTextEdit="1"/>
              </p:cNvSpPr>
              <p:nvPr/>
            </p:nvSpPr>
            <p:spPr>
              <a:xfrm>
                <a:off x="7107408" y="3666383"/>
                <a:ext cx="495891" cy="461665"/>
              </a:xfrm>
              <a:prstGeom prst="rect">
                <a:avLst/>
              </a:prstGeom>
              <a:blipFill>
                <a:blip r:embed="rId6"/>
                <a:stretch>
                  <a:fillRect l="-4938"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295F1-52C5-5F54-E019-2F1BC16BA11A}"/>
                  </a:ext>
                </a:extLst>
              </p:cNvPr>
              <p:cNvSpPr txBox="1"/>
              <p:nvPr/>
            </p:nvSpPr>
            <p:spPr>
              <a:xfrm>
                <a:off x="4920158" y="2576980"/>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10" name="TextBox 9">
                <a:extLst>
                  <a:ext uri="{FF2B5EF4-FFF2-40B4-BE49-F238E27FC236}">
                    <a16:creationId xmlns:a16="http://schemas.microsoft.com/office/drawing/2014/main" id="{D7D295F1-52C5-5F54-E019-2F1BC16BA11A}"/>
                  </a:ext>
                </a:extLst>
              </p:cNvPr>
              <p:cNvSpPr txBox="1">
                <a:spLocks noRot="1" noChangeAspect="1" noMove="1" noResize="1" noEditPoints="1" noAdjustHandles="1" noChangeArrowheads="1" noChangeShapeType="1" noTextEdit="1"/>
              </p:cNvSpPr>
              <p:nvPr/>
            </p:nvSpPr>
            <p:spPr>
              <a:xfrm>
                <a:off x="4920158" y="2576980"/>
                <a:ext cx="495891" cy="461665"/>
              </a:xfrm>
              <a:prstGeom prst="rect">
                <a:avLst/>
              </a:prstGeom>
              <a:blipFill>
                <a:blip r:embed="rId7"/>
                <a:stretch>
                  <a:fillRect l="-4938"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FA7D18-4DFB-EDFB-D5D4-C3A2441ADEC4}"/>
                  </a:ext>
                </a:extLst>
              </p:cNvPr>
              <p:cNvSpPr txBox="1"/>
              <p:nvPr/>
            </p:nvSpPr>
            <p:spPr>
              <a:xfrm>
                <a:off x="10533624" y="1642927"/>
                <a:ext cx="13887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oMath>
                  </m:oMathPara>
                </a14:m>
                <a:endParaRPr lang="en-US" sz="2400" b="1" dirty="0"/>
              </a:p>
            </p:txBody>
          </p:sp>
        </mc:Choice>
        <mc:Fallback xmlns="">
          <p:sp>
            <p:nvSpPr>
              <p:cNvPr id="12" name="TextBox 11">
                <a:extLst>
                  <a:ext uri="{FF2B5EF4-FFF2-40B4-BE49-F238E27FC236}">
                    <a16:creationId xmlns:a16="http://schemas.microsoft.com/office/drawing/2014/main" id="{14FA7D18-4DFB-EDFB-D5D4-C3A2441ADEC4}"/>
                  </a:ext>
                </a:extLst>
              </p:cNvPr>
              <p:cNvSpPr txBox="1">
                <a:spLocks noRot="1" noChangeAspect="1" noMove="1" noResize="1" noEditPoints="1" noAdjustHandles="1" noChangeArrowheads="1" noChangeShapeType="1" noTextEdit="1"/>
              </p:cNvSpPr>
              <p:nvPr/>
            </p:nvSpPr>
            <p:spPr>
              <a:xfrm>
                <a:off x="10533624" y="1642927"/>
                <a:ext cx="1388714" cy="461665"/>
              </a:xfrm>
              <a:prstGeom prst="rect">
                <a:avLst/>
              </a:prstGeom>
              <a:blipFill>
                <a:blip r:embed="rId8"/>
                <a:stretch>
                  <a:fillRect l="-4386" b="-2667"/>
                </a:stretch>
              </a:blipFill>
            </p:spPr>
            <p:txBody>
              <a:bodyPr/>
              <a:lstStyle/>
              <a:p>
                <a:r>
                  <a:rPr lang="en-US">
                    <a:noFill/>
                  </a:rPr>
                  <a:t> </a:t>
                </a:r>
              </a:p>
            </p:txBody>
          </p:sp>
        </mc:Fallback>
      </mc:AlternateContent>
    </p:spTree>
    <p:extLst>
      <p:ext uri="{BB962C8B-B14F-4D97-AF65-F5344CB8AC3E}">
        <p14:creationId xmlns:p14="http://schemas.microsoft.com/office/powerpoint/2010/main" val="4055480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Discriminator and Generator</a:t>
            </a:r>
          </a:p>
        </p:txBody>
      </p:sp>
    </p:spTree>
    <p:extLst>
      <p:ext uri="{BB962C8B-B14F-4D97-AF65-F5344CB8AC3E}">
        <p14:creationId xmlns:p14="http://schemas.microsoft.com/office/powerpoint/2010/main" val="125905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max</m:t>
                                  </m:r>
                                </m:e>
                                <m:lim>
                                  <m:r>
                                    <a:rPr lang="en-US" sz="2400" b="0" i="1" smtClean="0">
                                      <a:solidFill>
                                        <a:schemeClr val="tx1"/>
                                      </a:solidFill>
                                      <a:latin typeface="Cambria Math" panose="02040503050406030204" pitchFamily="18" charset="0"/>
                                    </a:rPr>
                                    <m:t>𝐷</m:t>
                                  </m:r>
                                </m:lim>
                              </m:limLow>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min</m:t>
                              </m:r>
                            </m:e>
                            <m:lim>
                              <m:r>
                                <a:rPr lang="en-US" sz="2400" b="0" i="1" smtClean="0">
                                  <a:solidFill>
                                    <a:schemeClr val="tx1"/>
                                  </a:solidFill>
                                  <a:latin typeface="Cambria Math" panose="02040503050406030204" pitchFamily="18" charset="0"/>
                                </a:rPr>
                                <m:t>𝐺</m:t>
                              </m:r>
                            </m:lim>
                          </m:limLow>
                        </m:fName>
                        <m:e>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p:spTree>
    <p:extLst>
      <p:ext uri="{BB962C8B-B14F-4D97-AF65-F5344CB8AC3E}">
        <p14:creationId xmlns:p14="http://schemas.microsoft.com/office/powerpoint/2010/main" val="118224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D4FC8233-D369-4710-B047-36FCC1D7AC28}"/>
                  </a:ext>
                </a:extLst>
              </p:cNvPr>
              <p:cNvSpPr/>
              <p:nvPr/>
            </p:nvSpPr>
            <p:spPr>
              <a:xfrm>
                <a:off x="1355013" y="1664281"/>
                <a:ext cx="2859833" cy="82445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and fake data, </a:t>
                </a:r>
                <a:r>
                  <a:rPr lang="en-US" sz="2400" b="1" dirty="0">
                    <a:solidFill>
                      <a:schemeClr val="tx1"/>
                    </a:solidFill>
                  </a:rPr>
                  <a:t>x</a:t>
                </a:r>
                <a:r>
                  <a:rPr lang="en-US" sz="2400" b="1" dirty="0">
                    <a:solidFill>
                      <a:schemeClr val="tx1"/>
                    </a:solidFill>
                    <a:ea typeface="Cambria Math" panose="02040503050406030204" pitchFamily="18" charset="0"/>
                  </a:rPr>
                  <a:t> </a:t>
                </a:r>
                <a14:m>
                  <m:oMath xmlns:m="http://schemas.openxmlformats.org/officeDocument/2006/math">
                    <m:r>
                      <a:rPr lang="en-US" sz="2400" b="1">
                        <a:solidFill>
                          <a:schemeClr val="tx1"/>
                        </a:solidFill>
                        <a:latin typeface="Cambria Math" panose="02040503050406030204" pitchFamily="18" charset="0"/>
                        <a:ea typeface="Cambria Math" panose="02040503050406030204" pitchFamily="18" charset="0"/>
                      </a:rPr>
                      <m:t>=</m:t>
                    </m:r>
                    <m:d>
                      <m:dPr>
                        <m:begChr m:val="["/>
                        <m:endChr m:val="]"/>
                        <m:ctrlPr>
                          <a:rPr lang="en-US" sz="2400" b="1" i="1">
                            <a:solidFill>
                              <a:schemeClr val="tx1"/>
                            </a:solidFill>
                            <a:latin typeface="Cambria Math" panose="02040503050406030204" pitchFamily="18" charset="0"/>
                            <a:ea typeface="Cambria Math" panose="02040503050406030204" pitchFamily="18" charset="0"/>
                          </a:rPr>
                        </m:ctrlPr>
                      </m:dPr>
                      <m:e>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𝑹</m:t>
                            </m:r>
                          </m:sub>
                        </m:sSub>
                        <m:r>
                          <a:rPr lang="en-US" sz="2400" b="1" i="1">
                            <a:solidFill>
                              <a:schemeClr val="tx1"/>
                            </a:solidFill>
                            <a:latin typeface="Cambria Math" panose="02040503050406030204" pitchFamily="18" charset="0"/>
                            <a:ea typeface="Cambria Math" panose="02040503050406030204" pitchFamily="18" charset="0"/>
                          </a:rPr>
                          <m:t>,</m:t>
                        </m:r>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𝑮</m:t>
                            </m:r>
                          </m:sub>
                        </m:sSub>
                      </m:e>
                    </m:d>
                  </m:oMath>
                </a14:m>
                <a:endParaRPr lang="en-US" sz="2400" b="1" dirty="0">
                  <a:solidFill>
                    <a:schemeClr val="tx1"/>
                  </a:solidFill>
                </a:endParaRPr>
              </a:p>
            </p:txBody>
          </p:sp>
        </mc:Choice>
        <mc:Fallback xmlns="">
          <p:sp>
            <p:nvSpPr>
              <p:cNvPr id="7" name="Rectangle: Rounded Corners 6">
                <a:extLst>
                  <a:ext uri="{FF2B5EF4-FFF2-40B4-BE49-F238E27FC236}">
                    <a16:creationId xmlns:a16="http://schemas.microsoft.com/office/drawing/2014/main" id="{D4FC8233-D369-4710-B047-36FCC1D7AC28}"/>
                  </a:ext>
                </a:extLst>
              </p:cNvPr>
              <p:cNvSpPr>
                <a:spLocks noRot="1" noChangeAspect="1" noMove="1" noResize="1" noEditPoints="1" noAdjustHandles="1" noChangeArrowheads="1" noChangeShapeType="1" noTextEdit="1"/>
              </p:cNvSpPr>
              <p:nvPr/>
            </p:nvSpPr>
            <p:spPr>
              <a:xfrm>
                <a:off x="1355013" y="1664281"/>
                <a:ext cx="2859833" cy="824458"/>
              </a:xfrm>
              <a:prstGeom prst="roundRect">
                <a:avLst/>
              </a:prstGeom>
              <a:blipFill>
                <a:blip r:embed="rId2"/>
                <a:stretch>
                  <a:fillRect t="-4286" b="-14286"/>
                </a:stretch>
              </a:blipFill>
              <a:ln w="31750"/>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243DBDAF-97C5-4300-A993-5C7716730488}"/>
              </a:ext>
            </a:extLst>
          </p:cNvPr>
          <p:cNvSpPr/>
          <p:nvPr/>
        </p:nvSpPr>
        <p:spPr>
          <a:xfrm>
            <a:off x="1355012" y="2752387"/>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55012" y="3855258"/>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large for fake data</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84929" y="2488739"/>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84929" y="3588435"/>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Alternate Training Discriminator and Generator</a:t>
            </a:r>
          </a:p>
        </p:txBody>
      </p:sp>
      <p:sp>
        <p:nvSpPr>
          <p:cNvPr id="27" name="TextBox 26">
            <a:extLst>
              <a:ext uri="{FF2B5EF4-FFF2-40B4-BE49-F238E27FC236}">
                <a16:creationId xmlns:a16="http://schemas.microsoft.com/office/drawing/2014/main" id="{24FDAD3B-D466-446F-ACF3-61D3C612EDD4}"/>
              </a:ext>
            </a:extLst>
          </p:cNvPr>
          <p:cNvSpPr txBox="1"/>
          <p:nvPr/>
        </p:nvSpPr>
        <p:spPr>
          <a:xfrm>
            <a:off x="499860" y="1057997"/>
            <a:ext cx="5109081" cy="461665"/>
          </a:xfrm>
          <a:prstGeom prst="rect">
            <a:avLst/>
          </a:prstGeom>
          <a:noFill/>
        </p:spPr>
        <p:txBody>
          <a:bodyPr wrap="square" rtlCol="0">
            <a:spAutoFit/>
          </a:bodyPr>
          <a:lstStyle/>
          <a:p>
            <a:pPr algn="ctr"/>
            <a:r>
              <a:rPr lang="en-US" sz="2400" dirty="0"/>
              <a:t>Train discriminator as per any regressor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cxnSp>
        <p:nvCxnSpPr>
          <p:cNvPr id="16" name="Straight Arrow Connector 15">
            <a:extLst>
              <a:ext uri="{FF2B5EF4-FFF2-40B4-BE49-F238E27FC236}">
                <a16:creationId xmlns:a16="http://schemas.microsoft.com/office/drawing/2014/main" id="{EDB8E4F4-AC43-76E9-4CB4-4B4816C10248}"/>
              </a:ext>
            </a:extLst>
          </p:cNvPr>
          <p:cNvCxnSpPr>
            <a:cxnSpLocks/>
          </p:cNvCxnSpPr>
          <p:nvPr/>
        </p:nvCxnSpPr>
        <p:spPr>
          <a:xfrm>
            <a:off x="4258849" y="4293314"/>
            <a:ext cx="3245355" cy="0"/>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a:p>
            <a:r>
              <a:rPr lang="en-US" dirty="0"/>
              <a:t>Another thread of generative CV model research is </a:t>
            </a:r>
            <a:r>
              <a:rPr lang="en-US" b="1" dirty="0"/>
              <a:t>diffusion models</a:t>
            </a:r>
            <a:endParaRPr lang="en-US" dirty="0"/>
          </a:p>
          <a:p>
            <a:pPr lvl="1"/>
            <a:r>
              <a:rPr lang="en-US" dirty="0"/>
              <a:t>We will not discuss these models</a:t>
            </a:r>
          </a:p>
        </p:txBody>
      </p:sp>
    </p:spTree>
    <p:extLst>
      <p:ext uri="{BB962C8B-B14F-4D97-AF65-F5344CB8AC3E}">
        <p14:creationId xmlns:p14="http://schemas.microsoft.com/office/powerpoint/2010/main" val="3500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1473719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3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Generative Models and GANs</a:t>
            </a:r>
          </a:p>
        </p:txBody>
      </p:sp>
    </p:spTree>
    <p:extLst>
      <p:ext uri="{BB962C8B-B14F-4D97-AF65-F5344CB8AC3E}">
        <p14:creationId xmlns:p14="http://schemas.microsoft.com/office/powerpoint/2010/main" val="3065438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A discriminative model finds the joint distribution,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10645</TotalTime>
  <Words>4279</Words>
  <Application>Microsoft Office PowerPoint</Application>
  <PresentationFormat>Widescreen</PresentationFormat>
  <Paragraphs>621</Paragraphs>
  <Slides>77</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77</vt:i4>
      </vt:variant>
    </vt:vector>
  </HeadingPairs>
  <TitlesOfParts>
    <vt:vector size="86"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Generative Adversarial Networks </vt:lpstr>
      <vt:lpstr>Introduction to GANs </vt:lpstr>
      <vt:lpstr>Alternatives to GANs </vt:lpstr>
      <vt:lpstr>Generative Models and GANs</vt:lpstr>
      <vt:lpstr>Generative Models</vt:lpstr>
      <vt:lpstr>Generative Models</vt:lpstr>
      <vt:lpstr>Generative Models</vt:lpstr>
      <vt:lpstr>Introduction to GANs </vt:lpstr>
      <vt:lpstr>PowerPoint Presentation</vt:lpstr>
      <vt:lpstr>Introduction to Game Theory for GAN Training</vt:lpstr>
      <vt:lpstr>A bit of game theory</vt:lpstr>
      <vt:lpstr>A bit of game theory</vt:lpstr>
      <vt:lpstr>A bit of game theory</vt:lpstr>
      <vt:lpstr>A bit of game theory</vt:lpstr>
      <vt:lpstr>A bit of game theory</vt:lpstr>
      <vt:lpstr>Training a Model using Game Theory</vt:lpstr>
      <vt:lpstr>Game theory and GAN training</vt:lpstr>
      <vt:lpstr>Game theory and GAN training</vt:lpstr>
      <vt:lpstr>Game theory and GAN training</vt:lpstr>
      <vt:lpstr>Game theory and GAN training</vt:lpstr>
      <vt:lpstr>Game theory and GAN training</vt:lpstr>
      <vt:lpstr>Game theory and GAN training</vt:lpstr>
      <vt:lpstr>PowerPoint Presentation</vt:lpstr>
      <vt:lpstr>Training a Discriminator and Generator</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316</cp:revision>
  <dcterms:created xsi:type="dcterms:W3CDTF">2018-12-31T16:25:12Z</dcterms:created>
  <dcterms:modified xsi:type="dcterms:W3CDTF">2023-05-17T15:52:41Z</dcterms:modified>
</cp:coreProperties>
</file>